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0" r:id="rId3"/>
    <p:sldId id="280" r:id="rId4"/>
    <p:sldId id="281" r:id="rId5"/>
    <p:sldId id="282" r:id="rId6"/>
    <p:sldId id="283" r:id="rId7"/>
    <p:sldId id="285" r:id="rId8"/>
    <p:sldId id="284" r:id="rId9"/>
    <p:sldId id="279" r:id="rId10"/>
    <p:sldId id="278" r:id="rId1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3D0"/>
    <a:srgbClr val="F183E4"/>
    <a:srgbClr val="F9FD67"/>
    <a:srgbClr val="3399FF"/>
    <a:srgbClr val="3366FF"/>
    <a:srgbClr val="0846F6"/>
    <a:srgbClr val="58F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06" autoAdjust="0"/>
    <p:restoredTop sz="94660"/>
  </p:normalViewPr>
  <p:slideViewPr>
    <p:cSldViewPr>
      <p:cViewPr varScale="1">
        <p:scale>
          <a:sx n="71" d="100"/>
          <a:sy n="71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00511"/>
            <a:ext cx="9266767" cy="53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16692" y="0"/>
            <a:ext cx="9266767" cy="15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019498" y="153935"/>
            <a:ext cx="1928968" cy="30786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0B18B65-4CBA-DB46-9D73-AD0C58E7BE22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72231" y="8697305"/>
            <a:ext cx="5560060" cy="230902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409513" y="8772668"/>
            <a:ext cx="538953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9459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C269693-4B73-3F4B-BE08-27CE2957F7EB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882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5BB55-E0C6-47D6-BBF7-4E4EE0B54CDE}" type="slidenum">
              <a:rPr lang="en-US">
                <a:ea typeface="ＭＳ Ｐゴシック" pitchFamily="34" charset="-128"/>
              </a:rPr>
              <a:pPr/>
              <a:t>1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C5BB55-E0C6-47D6-BBF7-4E4EE0B54CDE}" type="slidenum">
              <a:rPr lang="en-US">
                <a:ea typeface="ＭＳ Ｐゴシック" pitchFamily="34" charset="-128"/>
              </a:rPr>
              <a:pPr/>
              <a:t>10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3A1B26-974A-4AA6-8675-3821359900B5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Iowa Corn Promotion Board, 25 Jan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25D25C-E7E1-4D53-82C3-30E0B012390E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Iowa Corn Promotion Board, 25 Jan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5024D6-52B5-49D1-828E-02CECD11538F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Iowa Corn Promotion Board, 24 Feb 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F1D89D-8F0B-46A2-AAA0-3C66426B317E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Iowa Corn Promotion Board, 25 Jan 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FAB871-C3CD-46BB-BE58-96754F812077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Iowa Corn Promotion Board, 25 Jan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C2DEEA-F7AB-445E-AD98-8D48DDDA92B3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Iowa Corn Promotion Board, 25 Jan 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C028EC-AF7A-4D1D-B5A5-077814A0DD8C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Iowa Corn Promotion Board, 25 Jan 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68899-0F5F-43A1-9DED-6D6E4B8F5DBB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Iowa Corn Promotion Board, 25 Jan 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DAB3B6-2951-4E83-BEC1-51D402EA38D5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Iowa Corn Promotion Board, 25 Jan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46DB0-8276-4EA2-AB6C-22BE25EE4134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Iowa Corn Promotion Board, 25 Jan 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68203D24-3D9A-4D9A-9640-27FDE67C4222}" type="datetime1">
              <a:rPr lang="en-US" smtClean="0"/>
              <a:pPr/>
              <a:t>10/3/2012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smtClean="0"/>
              <a:t>Iowa Corn Promotion Board, 25 Jan 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1"/>
            <a:ext cx="9144000" cy="942975"/>
          </a:xfrm>
        </p:spPr>
        <p:txBody>
          <a:bodyPr/>
          <a:lstStyle/>
          <a:p>
            <a:pPr algn="ctr"/>
            <a:r>
              <a:rPr lang="en-US" sz="3200" dirty="0" smtClean="0"/>
              <a:t>Butanol Blends as Marine Fuels</a:t>
            </a:r>
            <a:br>
              <a:rPr lang="en-US" sz="3200" dirty="0" smtClean="0"/>
            </a:br>
            <a:r>
              <a:rPr lang="en-US" sz="3200" dirty="0" smtClean="0"/>
              <a:t>An Overview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88088" y="3962401"/>
            <a:ext cx="7150608" cy="2554545"/>
          </a:xfr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457146" algn="l"/>
                <a:tab pos="6692625" algn="r"/>
              </a:tabLst>
            </a:pPr>
            <a:r>
              <a:rPr lang="en-US" sz="2000" b="1" dirty="0" smtClean="0"/>
              <a:t>Thomas Wallner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>Argonne National Laboratory</a:t>
            </a:r>
          </a:p>
          <a:p>
            <a:pPr algn="ctr" defTabSz="1084136">
              <a:spcBef>
                <a:spcPts val="3000"/>
              </a:spcBef>
              <a:spcAft>
                <a:spcPts val="0"/>
              </a:spcAft>
              <a:tabLst>
                <a:tab pos="457146" algn="l"/>
                <a:tab pos="6692625" algn="r"/>
              </a:tabLst>
            </a:pPr>
            <a:r>
              <a:rPr lang="en-US" sz="2000" b="1" dirty="0" smtClean="0"/>
              <a:t>Seminar at IBEX</a:t>
            </a:r>
            <a:br>
              <a:rPr lang="en-US" sz="2000" b="1" dirty="0" smtClean="0"/>
            </a:br>
            <a:r>
              <a:rPr lang="en-US" sz="2000" b="1" dirty="0"/>
              <a:t>The International </a:t>
            </a:r>
            <a:r>
              <a:rPr lang="en-US" sz="2000" b="1" dirty="0" err="1"/>
              <a:t>BoatBuilders</a:t>
            </a:r>
            <a:r>
              <a:rPr lang="en-US" sz="2000" b="1" dirty="0"/>
              <a:t>’ Exhibition &amp; Conference</a:t>
            </a:r>
          </a:p>
          <a:p>
            <a:pPr algn="ctr" defTabSz="1084136">
              <a:spcBef>
                <a:spcPts val="4200"/>
              </a:spcBef>
              <a:spcAft>
                <a:spcPts val="4200"/>
              </a:spcAft>
              <a:tabLst>
                <a:tab pos="457146" algn="l"/>
                <a:tab pos="6692625" algn="r"/>
              </a:tabLst>
            </a:pPr>
            <a:r>
              <a:rPr lang="en-US" sz="2000" dirty="0" smtClean="0"/>
              <a:t>Louisville, KY</a:t>
            </a:r>
            <a:r>
              <a:rPr lang="en-US" dirty="0" smtClean="0"/>
              <a:t>	</a:t>
            </a:r>
            <a:r>
              <a:rPr lang="en-US" sz="2000" dirty="0" smtClean="0"/>
              <a:t>October 3, 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808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981201"/>
            <a:ext cx="9144000" cy="942975"/>
          </a:xfrm>
        </p:spPr>
        <p:txBody>
          <a:bodyPr/>
          <a:lstStyle/>
          <a:p>
            <a:pPr algn="ctr"/>
            <a:r>
              <a:rPr lang="en-US" sz="3200" dirty="0" smtClean="0"/>
              <a:t>Butanol Blends as a Marine Fuel</a:t>
            </a:r>
            <a:br>
              <a:rPr lang="en-US" sz="3200" dirty="0" smtClean="0"/>
            </a:br>
            <a:r>
              <a:rPr lang="en-US" sz="3200" dirty="0" smtClean="0"/>
              <a:t>An Overview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988088" y="3962401"/>
            <a:ext cx="7150608" cy="2554545"/>
          </a:xfr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457146" algn="l"/>
                <a:tab pos="6692625" algn="r"/>
              </a:tabLst>
            </a:pPr>
            <a:r>
              <a:rPr lang="en-US" sz="2000" b="1" dirty="0" smtClean="0"/>
              <a:t>Thomas Wallner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dirty="0"/>
              <a:t>Argonne National Laboratory</a:t>
            </a:r>
          </a:p>
          <a:p>
            <a:pPr algn="ctr" defTabSz="1084136">
              <a:spcBef>
                <a:spcPts val="3000"/>
              </a:spcBef>
              <a:spcAft>
                <a:spcPts val="0"/>
              </a:spcAft>
              <a:tabLst>
                <a:tab pos="457146" algn="l"/>
                <a:tab pos="6692625" algn="r"/>
              </a:tabLst>
            </a:pPr>
            <a:r>
              <a:rPr lang="en-US" sz="2000" b="1" dirty="0" smtClean="0"/>
              <a:t>Seminar at IBEX</a:t>
            </a:r>
            <a:br>
              <a:rPr lang="en-US" sz="2000" b="1" dirty="0" smtClean="0"/>
            </a:br>
            <a:r>
              <a:rPr lang="en-US" sz="2000" b="1" dirty="0"/>
              <a:t>The International </a:t>
            </a:r>
            <a:r>
              <a:rPr lang="en-US" sz="2000" b="1" dirty="0" err="1"/>
              <a:t>BoatBuilders</a:t>
            </a:r>
            <a:r>
              <a:rPr lang="en-US" sz="2000" b="1" dirty="0"/>
              <a:t>’ Exhibition &amp; Conference</a:t>
            </a:r>
          </a:p>
          <a:p>
            <a:pPr algn="ctr" defTabSz="1084136">
              <a:spcBef>
                <a:spcPts val="4200"/>
              </a:spcBef>
              <a:spcAft>
                <a:spcPts val="4200"/>
              </a:spcAft>
              <a:tabLst>
                <a:tab pos="457146" algn="l"/>
                <a:tab pos="6692625" algn="r"/>
              </a:tabLst>
            </a:pPr>
            <a:r>
              <a:rPr lang="en-US" sz="2000" dirty="0" smtClean="0"/>
              <a:t>Louisville, KY</a:t>
            </a:r>
            <a:r>
              <a:rPr lang="en-US" dirty="0" smtClean="0"/>
              <a:t>	</a:t>
            </a:r>
            <a:r>
              <a:rPr lang="en-US" sz="2000" dirty="0" smtClean="0"/>
              <a:t>October 3, 2012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63850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Butanol?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IBEX Seminar 2012-10-03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0668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A </a:t>
            </a:r>
            <a:r>
              <a:rPr lang="en-US" sz="2400" dirty="0"/>
              <a:t>four carbon alcohol (C4H9OH), colorless, neutral liquid of medium volatility with a characteristic banana-like odor.</a:t>
            </a:r>
          </a:p>
          <a:p>
            <a:r>
              <a:rPr lang="en-US" sz="2400" dirty="0" smtClean="0"/>
              <a:t>Traditionally </a:t>
            </a:r>
            <a:r>
              <a:rPr lang="en-US" sz="2400" dirty="0" err="1" smtClean="0"/>
              <a:t>petrochemically</a:t>
            </a:r>
            <a:r>
              <a:rPr lang="en-US" sz="2400" dirty="0" smtClean="0"/>
              <a:t> </a:t>
            </a:r>
            <a:r>
              <a:rPr lang="en-US" sz="2400" dirty="0"/>
              <a:t>derived - </a:t>
            </a:r>
            <a:r>
              <a:rPr lang="en-US" sz="2400" dirty="0" smtClean="0"/>
              <a:t>generally </a:t>
            </a:r>
            <a:r>
              <a:rPr lang="en-US" sz="2400" dirty="0"/>
              <a:t>used to make other chemicals, or used as a solvent or an ingredient in formulated products such as cosmetics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Butanol exists in four (4) different isomers: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43482"/>
            <a:ext cx="5105400" cy="288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5838826" y="5072257"/>
            <a:ext cx="3124200" cy="12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The structure of the four (4) isomers of butanol in comparison to ethanol (a two carbon alcohol (C2H5OH))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64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blog.rv.net/wp-content/corn_fuel_pu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0"/>
            <a:ext cx="3259549" cy="435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Butanol made?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IBEX Seminar 2012-10-03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0668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Acetone-butanol-ethanol (ABE) fermentation is a </a:t>
            </a:r>
            <a:r>
              <a:rPr lang="en-US" sz="2400" dirty="0" smtClean="0"/>
              <a:t>commonly used process</a:t>
            </a:r>
          </a:p>
          <a:p>
            <a:r>
              <a:rPr lang="en-US" sz="2400" dirty="0" smtClean="0"/>
              <a:t>Can </a:t>
            </a:r>
            <a:r>
              <a:rPr lang="en-US" sz="2400" dirty="0"/>
              <a:t>be biologically derived </a:t>
            </a:r>
            <a:r>
              <a:rPr lang="en-US" sz="2400" dirty="0" smtClean="0"/>
              <a:t>from</a:t>
            </a:r>
            <a:br>
              <a:rPr lang="en-US" sz="2400" dirty="0" smtClean="0"/>
            </a:br>
            <a:r>
              <a:rPr lang="en-US" sz="2400" dirty="0" smtClean="0"/>
              <a:t>biomass </a:t>
            </a:r>
            <a:r>
              <a:rPr lang="en-US" sz="2400" dirty="0"/>
              <a:t>in a fermentation </a:t>
            </a:r>
            <a:r>
              <a:rPr lang="en-US" sz="2400" dirty="0" smtClean="0"/>
              <a:t>process</a:t>
            </a:r>
            <a:br>
              <a:rPr lang="en-US" sz="2400" dirty="0" smtClean="0"/>
            </a:br>
            <a:r>
              <a:rPr lang="en-US" sz="2400" dirty="0" smtClean="0"/>
              <a:t>using </a:t>
            </a:r>
            <a:r>
              <a:rPr lang="en-US" sz="2400" dirty="0"/>
              <a:t>microorganisms – </a:t>
            </a:r>
            <a:r>
              <a:rPr lang="en-US" sz="2400" dirty="0" err="1"/>
              <a:t>Biobutanol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Biobutanol</a:t>
            </a:r>
            <a:r>
              <a:rPr lang="en-US" sz="2400" dirty="0"/>
              <a:t> fermentation differs </a:t>
            </a:r>
            <a:r>
              <a:rPr lang="en-US" sz="2400" dirty="0" smtClean="0"/>
              <a:t>from</a:t>
            </a:r>
            <a:br>
              <a:rPr lang="en-US" sz="2400" dirty="0" smtClean="0"/>
            </a:br>
            <a:r>
              <a:rPr lang="en-US" sz="2400" dirty="0" smtClean="0"/>
              <a:t>bioethanol mainly in the use of bacteria</a:t>
            </a:r>
          </a:p>
          <a:p>
            <a:r>
              <a:rPr lang="en-US" sz="2400" dirty="0" smtClean="0"/>
              <a:t>An </a:t>
            </a:r>
            <a:r>
              <a:rPr lang="en-US" sz="2400" dirty="0"/>
              <a:t>existing ethanol plant can </a:t>
            </a:r>
            <a:r>
              <a:rPr lang="en-US" sz="2400" dirty="0" smtClean="0"/>
              <a:t>be</a:t>
            </a:r>
            <a:br>
              <a:rPr lang="en-US" sz="2400" dirty="0" smtClean="0"/>
            </a:br>
            <a:r>
              <a:rPr lang="en-US" sz="2400" dirty="0" smtClean="0"/>
              <a:t>converted to </a:t>
            </a:r>
            <a:r>
              <a:rPr lang="en-US" sz="2400" dirty="0"/>
              <a:t>make </a:t>
            </a:r>
            <a:r>
              <a:rPr lang="en-US" sz="2400" dirty="0" smtClean="0"/>
              <a:t>butanol</a:t>
            </a:r>
          </a:p>
          <a:p>
            <a:r>
              <a:rPr lang="en-US" sz="2400" dirty="0" smtClean="0"/>
              <a:t>Yield per acre (or bushel) of butanol is</a:t>
            </a:r>
            <a:br>
              <a:rPr lang="en-US" sz="2400" dirty="0" smtClean="0"/>
            </a:br>
            <a:r>
              <a:rPr lang="en-US" sz="2400" dirty="0" smtClean="0"/>
              <a:t>lower on a volumetric scale but</a:t>
            </a:r>
            <a:br>
              <a:rPr lang="en-US" sz="2400" dirty="0" smtClean="0"/>
            </a:br>
            <a:r>
              <a:rPr lang="en-US" sz="2400" dirty="0" smtClean="0"/>
              <a:t>equivalent on an energy scale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22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Butanol -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IBEX Seminar 2012-10-03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8" name="Group 1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229888"/>
              </p:ext>
            </p:extLst>
          </p:nvPr>
        </p:nvGraphicFramePr>
        <p:xfrm>
          <a:off x="76200" y="990600"/>
          <a:ext cx="8991599" cy="4254183"/>
        </p:xfrm>
        <a:graphic>
          <a:graphicData uri="http://schemas.openxmlformats.org/drawingml/2006/table">
            <a:tbl>
              <a:tblPr/>
              <a:tblGrid>
                <a:gridCol w="2209800"/>
                <a:gridCol w="1066800"/>
                <a:gridCol w="1143000"/>
                <a:gridCol w="1143000"/>
                <a:gridCol w="1143000"/>
                <a:gridCol w="1143000"/>
                <a:gridCol w="1142999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Gasoline (EEE)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Ethanol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1-butanol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2-butanol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3-butanol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Iso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-butanol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3D0"/>
                    </a:solidFill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Composition (C,H,O) (% mass)</a:t>
                      </a:r>
                    </a:p>
                  </a:txBody>
                  <a:tcPr marL="4572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86, 14, 0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52, 13, 35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65, 13.5, 21.5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65, 13.5, 21.5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65, 13.5, 21.5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65, 13.5, 21.5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3D0"/>
                    </a:solidFill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RON</a:t>
                      </a:r>
                    </a:p>
                  </a:txBody>
                  <a:tcPr marL="4572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107.4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105.1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3D0"/>
                    </a:solidFill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</a:t>
                      </a:r>
                    </a:p>
                  </a:txBody>
                  <a:tcPr marL="4572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88.2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84.4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89.3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3D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Melting point (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ºC)</a:t>
                      </a:r>
                    </a:p>
                  </a:txBody>
                  <a:tcPr marL="4572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-79.9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-114.7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-108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3D0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content (MJ/kg)</a:t>
                      </a:r>
                    </a:p>
                  </a:txBody>
                  <a:tcPr marL="4572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32.8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3D0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Density (kg/L)</a:t>
                      </a:r>
                    </a:p>
                  </a:txBody>
                  <a:tcPr marL="4572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0.81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3D0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 content relative to gasoline (%)</a:t>
                      </a:r>
                    </a:p>
                  </a:txBody>
                  <a:tcPr marL="4572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3D0"/>
                    </a:solidFill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Solubility in water</a:t>
                      </a:r>
                    </a:p>
                  </a:txBody>
                  <a:tcPr marL="45720" marR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&lt;0.1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Fully miscible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3D0"/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181600" y="3853934"/>
            <a:ext cx="3914035" cy="794266"/>
            <a:chOff x="5181600" y="3853934"/>
            <a:chExt cx="3914035" cy="794266"/>
          </a:xfrm>
        </p:grpSpPr>
        <p:sp>
          <p:nvSpPr>
            <p:cNvPr id="3" name="Oval 2"/>
            <p:cNvSpPr/>
            <p:nvPr/>
          </p:nvSpPr>
          <p:spPr bwMode="auto">
            <a:xfrm>
              <a:off x="7848600" y="4038600"/>
              <a:ext cx="1247035" cy="609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3853934"/>
              <a:ext cx="2920415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en-US" dirty="0"/>
                <a:t>High energy content = Range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5800" y="2057400"/>
            <a:ext cx="4599835" cy="1066800"/>
            <a:chOff x="4495800" y="2057400"/>
            <a:chExt cx="4599835" cy="1066800"/>
          </a:xfrm>
        </p:grpSpPr>
        <p:sp>
          <p:nvSpPr>
            <p:cNvPr id="7" name="Oval 6"/>
            <p:cNvSpPr/>
            <p:nvPr/>
          </p:nvSpPr>
          <p:spPr bwMode="auto">
            <a:xfrm>
              <a:off x="7848600" y="2057400"/>
              <a:ext cx="1247035" cy="8382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95800" y="2754868"/>
              <a:ext cx="3696718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High knock resistance = Performance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00" y="4648200"/>
            <a:ext cx="5285635" cy="914400"/>
            <a:chOff x="3810000" y="4648200"/>
            <a:chExt cx="5285635" cy="914400"/>
          </a:xfrm>
        </p:grpSpPr>
        <p:sp>
          <p:nvSpPr>
            <p:cNvPr id="10" name="Oval 9"/>
            <p:cNvSpPr/>
            <p:nvPr/>
          </p:nvSpPr>
          <p:spPr bwMode="auto">
            <a:xfrm>
              <a:off x="7848600" y="4648200"/>
              <a:ext cx="1247035" cy="609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10000" y="5193268"/>
              <a:ext cx="443236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r>
                <a:rPr lang="en-US" dirty="0"/>
                <a:t>Low solubility = </a:t>
              </a:r>
              <a:r>
                <a:rPr lang="en-US" dirty="0" smtClean="0"/>
                <a:t>Simplified </a:t>
              </a:r>
              <a:r>
                <a:rPr lang="en-US" dirty="0"/>
                <a:t>storage/transport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17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Butanol – Phase </a:t>
            </a:r>
            <a:r>
              <a:rPr lang="en-US" dirty="0" err="1" smtClean="0"/>
              <a:t>Seperation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IBEX Seminar 2012-10-03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0668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As </a:t>
            </a:r>
            <a:r>
              <a:rPr lang="en-US" sz="2400" dirty="0"/>
              <a:t>water enters a boat fuel system containing ethanol-extended fuels, phase separation may occur creating an ethanol/water fuel mixture. </a:t>
            </a:r>
          </a:p>
          <a:p>
            <a:r>
              <a:rPr lang="en-US" sz="2400" dirty="0"/>
              <a:t>Butanol does not phase-separate </a:t>
            </a:r>
            <a:r>
              <a:rPr lang="en-US" sz="2400" dirty="0" smtClean="0"/>
              <a:t>(cylinder </a:t>
            </a:r>
            <a:r>
              <a:rPr lang="en-US" sz="2400" dirty="0"/>
              <a:t>on the </a:t>
            </a:r>
            <a:r>
              <a:rPr lang="en-US" sz="2400" dirty="0" smtClean="0"/>
              <a:t>right)</a:t>
            </a:r>
            <a:endParaRPr lang="en-US" sz="2400" dirty="0"/>
          </a:p>
          <a:p>
            <a:endParaRPr lang="en-US" sz="2400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67" y="2838450"/>
            <a:ext cx="4656733" cy="33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3"/>
          <p:cNvSpPr txBox="1">
            <a:spLocks/>
          </p:cNvSpPr>
          <p:nvPr/>
        </p:nvSpPr>
        <p:spPr bwMode="auto">
          <a:xfrm>
            <a:off x="5838826" y="5072257"/>
            <a:ext cx="3124200" cy="124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Effect of adding 10% water by volume to 85% ethanol and 10% water by volume to 85% butanol</a:t>
            </a:r>
          </a:p>
        </p:txBody>
      </p:sp>
    </p:spTree>
    <p:extLst>
      <p:ext uri="{BB962C8B-B14F-4D97-AF65-F5344CB8AC3E}">
        <p14:creationId xmlns:p14="http://schemas.microsoft.com/office/powerpoint/2010/main" val="4235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8077200" cy="586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Butanol – Energy Content of Blends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IBEX Seminar 2012-10-03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0668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16 </a:t>
            </a:r>
            <a:r>
              <a:rPr lang="en-US" sz="2400" dirty="0" err="1" smtClean="0"/>
              <a:t>Vol</a:t>
            </a:r>
            <a:r>
              <a:rPr lang="en-US" sz="2400" dirty="0" smtClean="0"/>
              <a:t>-% Butanol in Gasoline is equivalent in energy content to</a:t>
            </a:r>
            <a:br>
              <a:rPr lang="en-US" sz="2400" dirty="0" smtClean="0"/>
            </a:br>
            <a:r>
              <a:rPr lang="en-US" sz="2400" dirty="0" smtClean="0"/>
              <a:t>10 </a:t>
            </a:r>
            <a:r>
              <a:rPr lang="en-US" sz="2400" dirty="0" err="1" smtClean="0"/>
              <a:t>Vol</a:t>
            </a:r>
            <a:r>
              <a:rPr lang="en-US" sz="2400" dirty="0" smtClean="0"/>
              <a:t>-% Ethanol in Gasoline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80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Butanol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IBEX Seminar 2012-10-03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4" r="87689" b="66049"/>
          <a:stretch/>
        </p:blipFill>
        <p:spPr bwMode="auto">
          <a:xfrm>
            <a:off x="0" y="838200"/>
            <a:ext cx="4133850" cy="250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4.bp.blogspot.com/-gmYaEnitbbM/TvJUi93jy8I/AAAAAAAAIGQ/La-auRr_LqU/s1600/gevo_in_Luverne_MN_corn_to_butano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05460" y="793420"/>
            <a:ext cx="4938540" cy="254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t="15030" r="55835" b="39310"/>
          <a:stretch/>
        </p:blipFill>
        <p:spPr bwMode="auto">
          <a:xfrm>
            <a:off x="4396581" y="3581400"/>
            <a:ext cx="438943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 descr="http://www.biofuelsdigest.com/bdigest/wp-content/uploads/2012/07/BP-Biofuel-pu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038600" cy="268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4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leantechloops.com/wp-content/uploads/2012/06/butan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450" y="1828800"/>
            <a:ext cx="39475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Butanol -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28600" y="10668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Less susceptible to phase separation means butanol could be successfully delivered in existing pipelines</a:t>
            </a:r>
          </a:p>
          <a:p>
            <a:r>
              <a:rPr lang="en-US" sz="2400" dirty="0"/>
              <a:t>Eliminates need for splash-blending</a:t>
            </a:r>
          </a:p>
          <a:p>
            <a:r>
              <a:rPr lang="en-US" sz="2400" dirty="0"/>
              <a:t>Least corrosive of alcohols </a:t>
            </a:r>
          </a:p>
          <a:p>
            <a:r>
              <a:rPr lang="en-US" sz="2400" dirty="0"/>
              <a:t>Higher energy content – can </a:t>
            </a:r>
            <a:r>
              <a:rPr lang="en-US" sz="2400" dirty="0" smtClean="0"/>
              <a:t>be</a:t>
            </a:r>
            <a:br>
              <a:rPr lang="en-US" sz="2400" dirty="0" smtClean="0"/>
            </a:br>
            <a:r>
              <a:rPr lang="en-US" sz="2400" dirty="0" smtClean="0"/>
              <a:t>blended </a:t>
            </a:r>
            <a:r>
              <a:rPr lang="en-US" sz="2400" dirty="0"/>
              <a:t>into gasoline at </a:t>
            </a:r>
            <a:r>
              <a:rPr lang="en-US" sz="2400" dirty="0" smtClean="0"/>
              <a:t>higher</a:t>
            </a:r>
            <a:br>
              <a:rPr lang="en-US" sz="2400" dirty="0" smtClean="0"/>
            </a:br>
            <a:r>
              <a:rPr lang="en-US" sz="2400" dirty="0" smtClean="0"/>
              <a:t>percentages </a:t>
            </a:r>
            <a:r>
              <a:rPr lang="en-US" sz="2400" dirty="0"/>
              <a:t>than </a:t>
            </a:r>
            <a:r>
              <a:rPr lang="en-US" sz="2400" dirty="0" smtClean="0"/>
              <a:t>ethanol (Butanol</a:t>
            </a:r>
            <a:br>
              <a:rPr lang="en-US" sz="2400" dirty="0" smtClean="0"/>
            </a:br>
            <a:r>
              <a:rPr lang="en-US" sz="2400" dirty="0" smtClean="0"/>
              <a:t>at 16 </a:t>
            </a:r>
            <a:r>
              <a:rPr lang="en-US" sz="2400" dirty="0" err="1" smtClean="0"/>
              <a:t>Vol</a:t>
            </a:r>
            <a:r>
              <a:rPr lang="en-US" sz="2400" dirty="0" smtClean="0"/>
              <a:t>-% is equivalent in</a:t>
            </a:r>
            <a:br>
              <a:rPr lang="en-US" sz="2400" dirty="0" smtClean="0"/>
            </a:br>
            <a:r>
              <a:rPr lang="en-US" sz="2400" dirty="0" smtClean="0"/>
              <a:t>gravimetric energy content to</a:t>
            </a:r>
            <a:br>
              <a:rPr lang="en-US" sz="2400" dirty="0" smtClean="0"/>
            </a:br>
            <a:r>
              <a:rPr lang="en-US" sz="2400" dirty="0" smtClean="0"/>
              <a:t>ethanol at 10 </a:t>
            </a:r>
            <a:r>
              <a:rPr lang="en-US" sz="2400" dirty="0" err="1" smtClean="0"/>
              <a:t>Vol</a:t>
            </a:r>
            <a:r>
              <a:rPr lang="en-US" sz="2400" dirty="0" smtClean="0"/>
              <a:t>-%)</a:t>
            </a:r>
          </a:p>
          <a:p>
            <a:r>
              <a:rPr lang="en-US" sz="2400" b="1" dirty="0" smtClean="0"/>
              <a:t>Butanol is produced and used today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2404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IBEX Seminar 2012-10-03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1066800"/>
            <a:ext cx="8763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 smtClean="0"/>
              <a:t>Sponsor</a:t>
            </a:r>
            <a:r>
              <a:rPr lang="en-US" sz="2400" dirty="0"/>
              <a:t>: Department of Energy – Vehicle Technologies Program – Fuel Technologies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 smtClean="0"/>
              <a:t>Project partners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200" dirty="0" smtClean="0"/>
              <a:t>Bombardier </a:t>
            </a:r>
            <a:r>
              <a:rPr lang="en-US" sz="2200" dirty="0"/>
              <a:t>Recreational Products (</a:t>
            </a:r>
            <a:r>
              <a:rPr lang="en-US" sz="2200" dirty="0" smtClean="0"/>
              <a:t>BRP)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200" dirty="0" smtClean="0"/>
              <a:t>Michigan </a:t>
            </a:r>
            <a:r>
              <a:rPr lang="en-US" sz="2200" dirty="0"/>
              <a:t>Technological University (</a:t>
            </a:r>
            <a:r>
              <a:rPr lang="en-US" sz="2200" dirty="0" smtClean="0"/>
              <a:t>MTU)</a:t>
            </a:r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200" dirty="0" smtClean="0"/>
              <a:t>Argonne </a:t>
            </a:r>
            <a:r>
              <a:rPr lang="en-US" sz="2200" dirty="0"/>
              <a:t>National Laboratory 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/>
              <a:t>Project start: March 1, 2012</a:t>
            </a:r>
          </a:p>
          <a:p>
            <a:pPr marL="342900" lvl="1" indent="-342900">
              <a:buFont typeface="Wingdings" pitchFamily="2" charset="2"/>
              <a:buChar char="§"/>
            </a:pPr>
            <a:r>
              <a:rPr lang="en-US" sz="2400" dirty="0"/>
              <a:t>Project duration: 12 months (Phase 1)</a:t>
            </a:r>
          </a:p>
          <a:p>
            <a:pPr marL="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44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blue_2007</Template>
  <TotalTime>4534</TotalTime>
  <Words>447</Words>
  <Application>Microsoft Office PowerPoint</Application>
  <PresentationFormat>On-screen Show (4:3)</PresentationFormat>
  <Paragraphs>121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blue_2007</vt:lpstr>
      <vt:lpstr>Butanol Blends as Marine Fuels An Overview </vt:lpstr>
      <vt:lpstr>What is Butanol?</vt:lpstr>
      <vt:lpstr>How is Butanol made?</vt:lpstr>
      <vt:lpstr>Properties of Butanol - Overview</vt:lpstr>
      <vt:lpstr>Properties of Butanol – Phase Seperation</vt:lpstr>
      <vt:lpstr>Properties of Butanol – Energy Content of Blends</vt:lpstr>
      <vt:lpstr>Butanol today</vt:lpstr>
      <vt:lpstr>Properties of Butanol - Summary</vt:lpstr>
      <vt:lpstr>Project Overview</vt:lpstr>
      <vt:lpstr>Butanol Blends as a Marine Fuel An Overview 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twallner</dc:creator>
  <cp:lastModifiedBy>Kolb Richard</cp:lastModifiedBy>
  <cp:revision>400</cp:revision>
  <cp:lastPrinted>2012-04-03T19:13:34Z</cp:lastPrinted>
  <dcterms:created xsi:type="dcterms:W3CDTF">2011-11-07T17:16:29Z</dcterms:created>
  <dcterms:modified xsi:type="dcterms:W3CDTF">2012-10-03T12:07:38Z</dcterms:modified>
</cp:coreProperties>
</file>